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257" r:id="rId3"/>
    <p:sldId id="264" r:id="rId4"/>
    <p:sldId id="258" r:id="rId5"/>
    <p:sldId id="263" r:id="rId6"/>
    <p:sldId id="266" r:id="rId7"/>
    <p:sldId id="261" r:id="rId8"/>
    <p:sldId id="265" r:id="rId9"/>
    <p:sldId id="262"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94599"/>
  </p:normalViewPr>
  <p:slideViewPr>
    <p:cSldViewPr snapToGrid="0" snapToObjects="1">
      <p:cViewPr varScale="1">
        <p:scale>
          <a:sx n="69" d="100"/>
          <a:sy n="69" d="100"/>
        </p:scale>
        <p:origin x="576"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‹Nº›</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 forced displacement and do no harm imperative</a:t>
            </a:r>
          </a:p>
        </p:txBody>
      </p:sp>
      <p:sp>
        <p:nvSpPr>
          <p:cNvPr id="3" name="Subtitle 2"/>
          <p:cNvSpPr>
            <a:spLocks noGrp="1"/>
          </p:cNvSpPr>
          <p:nvPr>
            <p:ph type="subTitle" idx="1"/>
          </p:nvPr>
        </p:nvSpPr>
        <p:spPr>
          <a:xfrm>
            <a:off x="1828800" y="3886200"/>
            <a:ext cx="8534400" cy="543143"/>
          </a:xfrm>
        </p:spPr>
        <p:txBody>
          <a:bodyPr/>
          <a:lstStyle/>
          <a:p>
            <a:r>
              <a:rPr lang="en-US" dirty="0"/>
              <a:t>Giovanni Bassu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034257"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gbassu</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2018 Global Trends</a:t>
            </a:r>
          </a:p>
        </p:txBody>
      </p:sp>
      <p:sp>
        <p:nvSpPr>
          <p:cNvPr id="3" name="Content Placeholder 2"/>
          <p:cNvSpPr>
            <a:spLocks noGrp="1"/>
          </p:cNvSpPr>
          <p:nvPr>
            <p:ph idx="1"/>
          </p:nvPr>
        </p:nvSpPr>
        <p:spPr>
          <a:xfrm>
            <a:off x="609600" y="1417639"/>
            <a:ext cx="11158729" cy="4225770"/>
          </a:xfrm>
        </p:spPr>
        <p:txBody>
          <a:bodyPr>
            <a:normAutofit fontScale="92500" lnSpcReduction="10000"/>
          </a:bodyPr>
          <a:lstStyle/>
          <a:p>
            <a:pPr>
              <a:buFont typeface="Wingdings" panose="05000000000000000000" pitchFamily="2" charset="2"/>
              <a:buChar char="q"/>
            </a:pPr>
            <a:r>
              <a:rPr lang="en-US" sz="2000" dirty="0"/>
              <a:t>70.8 million forcible displaced world wide</a:t>
            </a:r>
          </a:p>
          <a:p>
            <a:pPr marL="0" indent="0">
              <a:buNone/>
            </a:pPr>
            <a:endParaRPr lang="en-US" sz="2000" dirty="0"/>
          </a:p>
          <a:p>
            <a:pPr lvl="1">
              <a:buFont typeface="Courier New" panose="02070309020205020404" pitchFamily="49" charset="0"/>
              <a:buChar char="o"/>
            </a:pPr>
            <a:r>
              <a:rPr lang="en-US" sz="1200" dirty="0"/>
              <a:t>25.9 million refugees ( 5.5 million Palestinian refugees)</a:t>
            </a:r>
          </a:p>
          <a:p>
            <a:pPr lvl="1">
              <a:buFont typeface="Courier New" panose="02070309020205020404" pitchFamily="49" charset="0"/>
              <a:buChar char="o"/>
            </a:pPr>
            <a:r>
              <a:rPr lang="en-US" sz="1200" dirty="0"/>
              <a:t>41.3 million internally displaced people</a:t>
            </a:r>
          </a:p>
          <a:p>
            <a:pPr lvl="1">
              <a:buFont typeface="Courier New" panose="02070309020205020404" pitchFamily="49" charset="0"/>
              <a:buChar char="o"/>
            </a:pPr>
            <a:r>
              <a:rPr lang="en-US" sz="1200" dirty="0"/>
              <a:t>3.5 million asylum seekers</a:t>
            </a:r>
          </a:p>
          <a:p>
            <a:pPr lvl="1">
              <a:buFont typeface="Courier New" panose="02070309020205020404" pitchFamily="49" charset="0"/>
              <a:buChar char="o"/>
            </a:pPr>
            <a:endParaRPr lang="en-US" sz="2000" dirty="0"/>
          </a:p>
          <a:p>
            <a:pPr>
              <a:buFont typeface="Wingdings" panose="05000000000000000000" pitchFamily="2" charset="2"/>
              <a:buChar char="q"/>
            </a:pPr>
            <a:r>
              <a:rPr lang="en-US" sz="2000" dirty="0"/>
              <a:t>13. 6 millions newly displaced </a:t>
            </a:r>
          </a:p>
          <a:p>
            <a:pPr marL="457200" lvl="1" indent="0">
              <a:buNone/>
            </a:pPr>
            <a:endParaRPr lang="en-US" sz="2000" dirty="0"/>
          </a:p>
          <a:p>
            <a:pPr>
              <a:buFont typeface="Wingdings" panose="05000000000000000000" pitchFamily="2" charset="2"/>
              <a:buChar char="q"/>
            </a:pPr>
            <a:r>
              <a:rPr lang="en-US" sz="2000" dirty="0"/>
              <a:t>2. 9 million displaced people returned</a:t>
            </a:r>
          </a:p>
          <a:p>
            <a:pPr lvl="1">
              <a:buFont typeface="Courier New" panose="02070309020205020404" pitchFamily="49" charset="0"/>
              <a:buChar char="o"/>
            </a:pPr>
            <a:r>
              <a:rPr lang="en-US" sz="1200" dirty="0"/>
              <a:t>2.3 million were IDP </a:t>
            </a:r>
          </a:p>
          <a:p>
            <a:pPr lvl="1">
              <a:buFont typeface="Courier New" panose="02070309020205020404" pitchFamily="49" charset="0"/>
              <a:buChar char="o"/>
            </a:pPr>
            <a:r>
              <a:rPr lang="en-US" sz="1200" dirty="0"/>
              <a:t>600 thousand were refugees</a:t>
            </a:r>
          </a:p>
          <a:p>
            <a:pPr marL="457200" lvl="1" indent="0">
              <a:buNone/>
            </a:pPr>
            <a:endParaRPr lang="en-US" sz="1200" dirty="0"/>
          </a:p>
          <a:p>
            <a:pPr>
              <a:buFont typeface="Wingdings" panose="05000000000000000000" pitchFamily="2" charset="2"/>
              <a:buChar char="q"/>
            </a:pPr>
            <a:r>
              <a:rPr lang="en-US" sz="2000" dirty="0"/>
              <a:t>67% of the refugees are coming from Syria, Afghanistan, South Sudan, Myanmar and Somalia</a:t>
            </a:r>
          </a:p>
          <a:p>
            <a:pPr marL="0" indent="0">
              <a:buNone/>
            </a:pPr>
            <a:endParaRPr lang="en-US" sz="2000" dirty="0"/>
          </a:p>
          <a:p>
            <a:pPr>
              <a:buFont typeface="Wingdings" panose="05000000000000000000" pitchFamily="2" charset="2"/>
              <a:buChar char="q"/>
            </a:pPr>
            <a:r>
              <a:rPr lang="en-US" sz="2000" dirty="0"/>
              <a:t>81, 300 submissions from UNCHR to States for Resettlement </a:t>
            </a:r>
          </a:p>
          <a:p>
            <a:pPr lvl="4">
              <a:buFont typeface="Arial" panose="020B0604020202020204" pitchFamily="34" charset="0"/>
              <a:buChar char="•"/>
            </a:pPr>
            <a:endParaRPr lang="en-US" sz="1400" dirty="0"/>
          </a:p>
          <a:p>
            <a:pPr lvl="4">
              <a:buFont typeface="Arial" panose="020B0604020202020204" pitchFamily="34" charset="0"/>
              <a:buChar char="•"/>
            </a:pPr>
            <a:endParaRPr lang="en-US" sz="1400" dirty="0"/>
          </a:p>
        </p:txBody>
      </p:sp>
    </p:spTree>
    <p:extLst>
      <p:ext uri="{BB962C8B-B14F-4D97-AF65-F5344CB8AC3E}">
        <p14:creationId xmlns:p14="http://schemas.microsoft.com/office/powerpoint/2010/main" val="53339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8" y="1851272"/>
            <a:ext cx="4784437" cy="2912527"/>
          </a:xfrm>
          <a:prstGeom prst="rect">
            <a:avLst/>
          </a:prstGeom>
        </p:spPr>
      </p:pic>
      <p:sp>
        <p:nvSpPr>
          <p:cNvPr id="2" name="Title 1"/>
          <p:cNvSpPr>
            <a:spLocks noGrp="1"/>
          </p:cNvSpPr>
          <p:nvPr>
            <p:ph type="title"/>
          </p:nvPr>
        </p:nvSpPr>
        <p:spPr>
          <a:xfrm>
            <a:off x="2637074" y="363375"/>
            <a:ext cx="6836664" cy="1143000"/>
          </a:xfrm>
        </p:spPr>
        <p:txBody>
          <a:bodyPr/>
          <a:lstStyle/>
          <a:p>
            <a:r>
              <a:rPr lang="en-US" dirty="0"/>
              <a:t>Regional Context</a:t>
            </a:r>
          </a:p>
        </p:txBody>
      </p:sp>
      <p:sp>
        <p:nvSpPr>
          <p:cNvPr id="3" name="Content Placeholder 2"/>
          <p:cNvSpPr>
            <a:spLocks noGrp="1"/>
          </p:cNvSpPr>
          <p:nvPr>
            <p:ph idx="1"/>
          </p:nvPr>
        </p:nvSpPr>
        <p:spPr>
          <a:xfrm>
            <a:off x="4187952" y="1162264"/>
            <a:ext cx="8278368" cy="4838903"/>
          </a:xfrm>
        </p:spPr>
        <p:txBody>
          <a:bodyPr>
            <a:normAutofit fontScale="55000" lnSpcReduction="20000"/>
          </a:bodyPr>
          <a:lstStyle/>
          <a:p>
            <a:pPr marL="0" indent="0">
              <a:lnSpc>
                <a:spcPct val="160000"/>
              </a:lnSpc>
              <a:buNone/>
            </a:pPr>
            <a:r>
              <a:rPr lang="en-US" sz="2600" b="1" dirty="0"/>
              <a:t>The crisis in Venezuela </a:t>
            </a:r>
          </a:p>
          <a:p>
            <a:pPr>
              <a:lnSpc>
                <a:spcPct val="160000"/>
              </a:lnSpc>
              <a:buFont typeface="Arial" panose="020B0604020202020204" pitchFamily="34" charset="0"/>
              <a:buChar char="•"/>
            </a:pPr>
            <a:r>
              <a:rPr lang="en-US" sz="2400" dirty="0"/>
              <a:t>4 million migrants and refugees</a:t>
            </a:r>
          </a:p>
          <a:p>
            <a:pPr>
              <a:lnSpc>
                <a:spcPct val="160000"/>
              </a:lnSpc>
              <a:buFont typeface="Arial" panose="020B0604020202020204" pitchFamily="34" charset="0"/>
              <a:buChar char="•"/>
            </a:pPr>
            <a:r>
              <a:rPr lang="en-US" sz="2400" dirty="0"/>
              <a:t>Mainly in Colombia, Peru (506.000), Southern Cone (427.000) and Ecuador (221.000)</a:t>
            </a:r>
          </a:p>
          <a:p>
            <a:pPr marL="0" indent="0">
              <a:lnSpc>
                <a:spcPct val="160000"/>
              </a:lnSpc>
              <a:buNone/>
            </a:pPr>
            <a:r>
              <a:rPr lang="en-US" sz="2400" b="1" dirty="0"/>
              <a:t>Internal displacement in Colombia and the Venezuela influx</a:t>
            </a:r>
          </a:p>
          <a:p>
            <a:pPr>
              <a:lnSpc>
                <a:spcPct val="160000"/>
              </a:lnSpc>
              <a:buFont typeface="Arial" panose="020B0604020202020204" pitchFamily="34" charset="0"/>
              <a:buChar char="•"/>
            </a:pPr>
            <a:r>
              <a:rPr lang="en-US" sz="2400" dirty="0"/>
              <a:t>7.8160.472 IDPs and 1.171.552 Venezuelans </a:t>
            </a:r>
          </a:p>
          <a:p>
            <a:pPr>
              <a:lnSpc>
                <a:spcPct val="160000"/>
              </a:lnSpc>
              <a:buFont typeface="Arial" panose="020B0604020202020204" pitchFamily="34" charset="0"/>
              <a:buChar char="•"/>
            </a:pPr>
            <a:r>
              <a:rPr lang="en-US" sz="2400" dirty="0"/>
              <a:t>23.897 returned refugees</a:t>
            </a:r>
          </a:p>
          <a:p>
            <a:pPr marL="0" indent="0">
              <a:lnSpc>
                <a:spcPct val="160000"/>
              </a:lnSpc>
              <a:buNone/>
            </a:pPr>
            <a:r>
              <a:rPr lang="en-US" sz="2400" b="1" dirty="0"/>
              <a:t>Violence and insecurity in the countries of North Central America</a:t>
            </a:r>
          </a:p>
          <a:p>
            <a:pPr>
              <a:lnSpc>
                <a:spcPct val="160000"/>
              </a:lnSpc>
            </a:pPr>
            <a:r>
              <a:rPr lang="en-US" sz="2400" dirty="0"/>
              <a:t> 353.000 refugees and asylum seekers from NCA in the world.</a:t>
            </a:r>
          </a:p>
          <a:p>
            <a:pPr>
              <a:lnSpc>
                <a:spcPct val="160000"/>
              </a:lnSpc>
            </a:pPr>
            <a:r>
              <a:rPr lang="en-US" sz="2400" dirty="0"/>
              <a:t>245.500 internal displaced persons in HON (174.000) y ESA (71.500).</a:t>
            </a:r>
          </a:p>
          <a:p>
            <a:pPr>
              <a:lnSpc>
                <a:spcPct val="160000"/>
              </a:lnSpc>
            </a:pPr>
            <a:r>
              <a:rPr lang="en-US" sz="2400" dirty="0"/>
              <a:t>195. 840 NCA nationals deported from the US at the end of 2018.</a:t>
            </a:r>
          </a:p>
          <a:p>
            <a:pPr marL="0" indent="0">
              <a:lnSpc>
                <a:spcPct val="160000"/>
              </a:lnSpc>
              <a:buNone/>
            </a:pPr>
            <a:r>
              <a:rPr lang="en-US" sz="2400" b="1" dirty="0"/>
              <a:t>The socio-political crisis in Nicaragua.</a:t>
            </a:r>
          </a:p>
          <a:p>
            <a:pPr>
              <a:lnSpc>
                <a:spcPct val="160000"/>
              </a:lnSpc>
            </a:pPr>
            <a:r>
              <a:rPr lang="en-US" sz="2400" dirty="0"/>
              <a:t>70,400 asylum seekers from Nicaragua since Apr-2018, mainly in Costa Rica, Panama and Mexico</a:t>
            </a:r>
            <a:endParaRPr lang="en-US" sz="2400" b="1" dirty="0"/>
          </a:p>
          <a:p>
            <a:pPr marL="0" indent="0">
              <a:lnSpc>
                <a:spcPct val="160000"/>
              </a:lnSpc>
              <a:buNone/>
            </a:pPr>
            <a:r>
              <a:rPr lang="en-US" sz="2400" b="1" dirty="0"/>
              <a:t>The increased extra- regional mixed movements</a:t>
            </a:r>
          </a:p>
          <a:p>
            <a:pPr>
              <a:lnSpc>
                <a:spcPct val="160000"/>
              </a:lnSpc>
              <a:buFont typeface="Arial" panose="020B0604020202020204" pitchFamily="34" charset="0"/>
              <a:buChar char="•"/>
            </a:pPr>
            <a:r>
              <a:rPr lang="en-US" sz="2400" dirty="0"/>
              <a:t>9222 people mainly from Haiti y Cuba, India, Bangladesh, Sri Lanka and Nepal, Cameroon, Rep. of Congo, Angola, D.R. Congo and Eritrea.</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83838" y="1520209"/>
            <a:ext cx="2751186" cy="34751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87398" y="1520209"/>
            <a:ext cx="2597792" cy="328142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0034" r="20363"/>
          <a:stretch/>
        </p:blipFill>
        <p:spPr>
          <a:xfrm flipH="1">
            <a:off x="5698837" y="2540000"/>
            <a:ext cx="7273510" cy="3574474"/>
          </a:xfrm>
          <a:prstGeom prst="rect">
            <a:avLst/>
          </a:prstGeom>
        </p:spPr>
      </p:pic>
      <p:sp>
        <p:nvSpPr>
          <p:cNvPr id="2" name="Title 1"/>
          <p:cNvSpPr>
            <a:spLocks noGrp="1"/>
          </p:cNvSpPr>
          <p:nvPr>
            <p:ph type="title"/>
          </p:nvPr>
        </p:nvSpPr>
        <p:spPr/>
        <p:txBody>
          <a:bodyPr/>
          <a:lstStyle/>
          <a:p>
            <a:r>
              <a:rPr lang="es-PA" dirty="0" err="1"/>
              <a:t>Risk</a:t>
            </a:r>
            <a:r>
              <a:rPr lang="es-PA" dirty="0"/>
              <a:t> </a:t>
            </a:r>
            <a:r>
              <a:rPr lang="es-PA" dirty="0" err="1"/>
              <a:t>Factors</a:t>
            </a:r>
            <a:r>
              <a:rPr lang="es-PA" dirty="0"/>
              <a:t>: HIV and </a:t>
            </a:r>
            <a:r>
              <a:rPr lang="es-PA" dirty="0" err="1"/>
              <a:t>forced</a:t>
            </a:r>
            <a:r>
              <a:rPr lang="es-PA" dirty="0"/>
              <a:t> </a:t>
            </a:r>
            <a:r>
              <a:rPr lang="es-PA" dirty="0" err="1"/>
              <a:t>displacement</a:t>
            </a:r>
            <a:endParaRPr lang="en-US" dirty="0"/>
          </a:p>
        </p:txBody>
      </p:sp>
      <p:sp>
        <p:nvSpPr>
          <p:cNvPr id="3" name="Content Placeholder 2"/>
          <p:cNvSpPr>
            <a:spLocks noGrp="1"/>
          </p:cNvSpPr>
          <p:nvPr>
            <p:ph idx="1"/>
          </p:nvPr>
        </p:nvSpPr>
        <p:spPr>
          <a:xfrm>
            <a:off x="230909" y="1662545"/>
            <a:ext cx="6068292" cy="4451929"/>
          </a:xfrm>
        </p:spPr>
        <p:txBody>
          <a:bodyPr>
            <a:normAutofit fontScale="85000" lnSpcReduction="20000"/>
          </a:bodyPr>
          <a:lstStyle/>
          <a:p>
            <a:pPr algn="just"/>
            <a:r>
              <a:rPr lang="en-US" sz="2400" dirty="0"/>
              <a:t>People forcibly displace are often at increased risk of HIV,  though these crises or emergencies do not always translate into an increase in infections.</a:t>
            </a:r>
          </a:p>
          <a:p>
            <a:pPr algn="just"/>
            <a:endParaRPr lang="en-US" sz="2400" dirty="0"/>
          </a:p>
          <a:p>
            <a:pPr algn="just"/>
            <a:r>
              <a:rPr lang="en-US" sz="2400" dirty="0"/>
              <a:t>Displacement exacerbate existing vulnerabilities and inequalities increasing the risk of HIV for some specific groups.</a:t>
            </a:r>
          </a:p>
          <a:p>
            <a:pPr algn="just"/>
            <a:endParaRPr lang="en-US" sz="2400" dirty="0"/>
          </a:p>
          <a:p>
            <a:pPr algn="just"/>
            <a:r>
              <a:rPr lang="en-US" sz="2400" dirty="0"/>
              <a:t>Refugees and displaced people are not usually included in national HIV strategies.</a:t>
            </a:r>
          </a:p>
          <a:p>
            <a:pPr algn="just"/>
            <a:endParaRPr lang="en-US" sz="2400" dirty="0"/>
          </a:p>
          <a:p>
            <a:pPr algn="just"/>
            <a:r>
              <a:rPr lang="en-US" sz="2400" dirty="0"/>
              <a:t>People living with, and affected by, HIV and AIDS are particularly vulnerable to the effects of instability and lack of access to treatment and </a:t>
            </a:r>
            <a:r>
              <a:rPr lang="en-US" sz="2400"/>
              <a:t>prevention services </a:t>
            </a:r>
            <a:endParaRPr lang="en-US" sz="24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35592" y="2765319"/>
            <a:ext cx="2651414" cy="3349155"/>
          </a:xfrm>
          <a:prstGeom prst="rect">
            <a:avLst/>
          </a:prstGeom>
        </p:spPr>
      </p:pic>
    </p:spTree>
    <p:extLst>
      <p:ext uri="{BB962C8B-B14F-4D97-AF65-F5344CB8AC3E}">
        <p14:creationId xmlns:p14="http://schemas.microsoft.com/office/powerpoint/2010/main" val="100202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Mario.</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757" r="23288"/>
          <a:stretch/>
        </p:blipFill>
        <p:spPr>
          <a:xfrm>
            <a:off x="609600" y="723900"/>
            <a:ext cx="4001817" cy="5465609"/>
          </a:xfrm>
          <a:prstGeom prst="rect">
            <a:avLst/>
          </a:prstGeom>
        </p:spPr>
      </p:pic>
      <p:sp>
        <p:nvSpPr>
          <p:cNvPr id="6" name="Content Placeholder 2"/>
          <p:cNvSpPr>
            <a:spLocks noGrp="1"/>
          </p:cNvSpPr>
          <p:nvPr>
            <p:ph idx="1"/>
          </p:nvPr>
        </p:nvSpPr>
        <p:spPr>
          <a:xfrm>
            <a:off x="4726709" y="1417639"/>
            <a:ext cx="6068292" cy="4451929"/>
          </a:xfrm>
        </p:spPr>
        <p:txBody>
          <a:bodyPr>
            <a:normAutofit/>
          </a:bodyPr>
          <a:lstStyle/>
          <a:p>
            <a:pPr algn="just"/>
            <a:r>
              <a:rPr lang="en-US" sz="2400" dirty="0"/>
              <a:t>Age: 35</a:t>
            </a:r>
          </a:p>
          <a:p>
            <a:pPr algn="just"/>
            <a:r>
              <a:rPr lang="en-US" sz="2400" dirty="0"/>
              <a:t>Country of origin: X</a:t>
            </a:r>
          </a:p>
          <a:p>
            <a:pPr algn="just"/>
            <a:r>
              <a:rPr lang="en-US" sz="2400" dirty="0"/>
              <a:t>Transgender man</a:t>
            </a:r>
          </a:p>
          <a:p>
            <a:pPr algn="just"/>
            <a:r>
              <a:rPr lang="en-US" sz="2400" dirty="0"/>
              <a:t>Living with HIV</a:t>
            </a:r>
          </a:p>
        </p:txBody>
      </p:sp>
    </p:spTree>
    <p:extLst>
      <p:ext uri="{BB962C8B-B14F-4D97-AF65-F5344CB8AC3E}">
        <p14:creationId xmlns:p14="http://schemas.microsoft.com/office/powerpoint/2010/main" val="30946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16568" y="1958109"/>
            <a:ext cx="3326030" cy="420130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7583" y="2320834"/>
            <a:ext cx="3075432" cy="3884756"/>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6146"/>
          <a:stretch/>
        </p:blipFill>
        <p:spPr>
          <a:xfrm>
            <a:off x="5519866" y="2576357"/>
            <a:ext cx="3596702" cy="355333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1014"/>
          <a:stretch/>
        </p:blipFill>
        <p:spPr>
          <a:xfrm>
            <a:off x="1547645" y="274639"/>
            <a:ext cx="10570464" cy="5855048"/>
          </a:xfrm>
          <a:prstGeom prst="rect">
            <a:avLst/>
          </a:prstGeom>
        </p:spPr>
      </p:pic>
      <p:sp>
        <p:nvSpPr>
          <p:cNvPr id="3" name="Content Placeholder 2"/>
          <p:cNvSpPr>
            <a:spLocks noGrp="1"/>
          </p:cNvSpPr>
          <p:nvPr>
            <p:ph idx="1"/>
          </p:nvPr>
        </p:nvSpPr>
        <p:spPr>
          <a:xfrm>
            <a:off x="609600" y="977203"/>
            <a:ext cx="7702296" cy="2323782"/>
          </a:xfrm>
        </p:spPr>
        <p:txBody>
          <a:bodyPr>
            <a:normAutofit fontScale="62500" lnSpcReduction="20000"/>
          </a:bodyPr>
          <a:lstStyle/>
          <a:p>
            <a:pPr marL="0" indent="0">
              <a:buNone/>
            </a:pPr>
            <a:r>
              <a:rPr lang="en-US" sz="2800" b="1" dirty="0"/>
              <a:t>In countries of origin</a:t>
            </a:r>
          </a:p>
          <a:p>
            <a:r>
              <a:rPr lang="en-US" sz="2400" dirty="0"/>
              <a:t>Chronic violence and insecurity as main cause of displacement.</a:t>
            </a:r>
          </a:p>
          <a:p>
            <a:r>
              <a:rPr lang="en-US" sz="2400" dirty="0"/>
              <a:t>Gender-based violence </a:t>
            </a:r>
          </a:p>
          <a:p>
            <a:r>
              <a:rPr lang="en-US" sz="2400" dirty="0"/>
              <a:t>Violence against LGBT people are driving hundreds to flee their countries.</a:t>
            </a:r>
          </a:p>
          <a:p>
            <a:endParaRPr lang="en-US" sz="2400" dirty="0"/>
          </a:p>
          <a:p>
            <a:pPr marL="0" indent="0">
              <a:buNone/>
            </a:pPr>
            <a:r>
              <a:rPr lang="en-US" sz="2800" b="1" dirty="0"/>
              <a:t>During flight </a:t>
            </a:r>
          </a:p>
          <a:p>
            <a:r>
              <a:rPr lang="en-US" sz="2400" dirty="0"/>
              <a:t>Sexual abuse, trafficking, exploitation and violence against key groups: LGBTI, women, girls, youth.</a:t>
            </a:r>
          </a:p>
          <a:p>
            <a:r>
              <a:rPr lang="en-US" sz="2400" dirty="0"/>
              <a:t>Transactional sex compounded with increased unprotected sex. </a:t>
            </a:r>
          </a:p>
          <a:p>
            <a:pPr marL="0" indent="0">
              <a:buNone/>
            </a:pPr>
            <a:endParaRPr lang="en-US" sz="2400" dirty="0"/>
          </a:p>
          <a:p>
            <a:endParaRPr lang="en-US" sz="2400" dirty="0"/>
          </a:p>
        </p:txBody>
      </p:sp>
      <p:sp>
        <p:nvSpPr>
          <p:cNvPr id="2" name="Title 1"/>
          <p:cNvSpPr>
            <a:spLocks noGrp="1"/>
          </p:cNvSpPr>
          <p:nvPr>
            <p:ph type="title"/>
          </p:nvPr>
        </p:nvSpPr>
        <p:spPr>
          <a:xfrm>
            <a:off x="609600" y="274639"/>
            <a:ext cx="10972800" cy="817314"/>
          </a:xfrm>
        </p:spPr>
        <p:txBody>
          <a:bodyPr/>
          <a:lstStyle/>
          <a:p>
            <a:r>
              <a:rPr lang="en-US" dirty="0"/>
              <a:t>Regional Protection Environment </a:t>
            </a:r>
          </a:p>
        </p:txBody>
      </p:sp>
    </p:spTree>
    <p:extLst>
      <p:ext uri="{BB962C8B-B14F-4D97-AF65-F5344CB8AC3E}">
        <p14:creationId xmlns:p14="http://schemas.microsoft.com/office/powerpoint/2010/main" val="3656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17314"/>
          </a:xfrm>
        </p:spPr>
        <p:txBody>
          <a:bodyPr/>
          <a:lstStyle/>
          <a:p>
            <a:r>
              <a:rPr lang="en-US" dirty="0"/>
              <a:t>Regional Protection Environment </a:t>
            </a:r>
          </a:p>
        </p:txBody>
      </p:sp>
      <p:sp>
        <p:nvSpPr>
          <p:cNvPr id="3" name="Content Placeholder 2"/>
          <p:cNvSpPr>
            <a:spLocks noGrp="1"/>
          </p:cNvSpPr>
          <p:nvPr>
            <p:ph idx="1"/>
          </p:nvPr>
        </p:nvSpPr>
        <p:spPr>
          <a:xfrm>
            <a:off x="609600" y="1417640"/>
            <a:ext cx="11332464" cy="1407856"/>
          </a:xfrm>
        </p:spPr>
        <p:txBody>
          <a:bodyPr>
            <a:normAutofit fontScale="62500" lnSpcReduction="20000"/>
          </a:bodyPr>
          <a:lstStyle/>
          <a:p>
            <a:pPr marL="0" indent="0">
              <a:buNone/>
            </a:pPr>
            <a:r>
              <a:rPr lang="en-US" sz="2800" b="1" dirty="0"/>
              <a:t>In country of asylum/ origin (Internal displaced and deportees)</a:t>
            </a:r>
          </a:p>
          <a:p>
            <a:r>
              <a:rPr lang="en-US" sz="2400" dirty="0"/>
              <a:t>Health services are overwhelmed and this is affecting people who need care and treatment – especially those living with HIV.</a:t>
            </a:r>
          </a:p>
          <a:p>
            <a:r>
              <a:rPr lang="en-US" sz="2400" dirty="0"/>
              <a:t>Limited founding from Humanitarian actors for health related issues.</a:t>
            </a:r>
          </a:p>
          <a:p>
            <a:r>
              <a:rPr lang="en-US" sz="2400" dirty="0"/>
              <a:t>Refugees and migrants may avoid going to the hospital for fear of being discriminated due to their condition or being deported. That increases the risk of transmission in host countries. </a:t>
            </a:r>
          </a:p>
          <a:p>
            <a:pPr marL="0" indent="0">
              <a:buNone/>
            </a:pPr>
            <a:endParaRPr lang="en-US" sz="2400" dirty="0"/>
          </a:p>
          <a:p>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83" t="20827" r="57758" b="1969"/>
          <a:stretch/>
        </p:blipFill>
        <p:spPr>
          <a:xfrm>
            <a:off x="952491" y="2610757"/>
            <a:ext cx="2225914" cy="385119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818" t="23388" r="59818"/>
          <a:stretch/>
        </p:blipFill>
        <p:spPr>
          <a:xfrm flipH="1">
            <a:off x="2793854" y="2714661"/>
            <a:ext cx="2283593" cy="385827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2495" t="20827" r="2155" b="1969"/>
          <a:stretch/>
        </p:blipFill>
        <p:spPr>
          <a:xfrm>
            <a:off x="4816444" y="2491333"/>
            <a:ext cx="1391640" cy="39152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84" y="3768437"/>
            <a:ext cx="212241" cy="22624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0717" t="30705" r="37887" b="-2088"/>
          <a:stretch/>
        </p:blipFill>
        <p:spPr>
          <a:xfrm flipH="1">
            <a:off x="8894969" y="2859953"/>
            <a:ext cx="1799220" cy="335905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127" y="3768437"/>
            <a:ext cx="212241" cy="226248"/>
          </a:xfrm>
          <a:prstGeom prst="rect">
            <a:avLst/>
          </a:prstGeom>
        </p:spPr>
      </p:pic>
      <p:grpSp>
        <p:nvGrpSpPr>
          <p:cNvPr id="11" name="Group 10"/>
          <p:cNvGrpSpPr/>
          <p:nvPr/>
        </p:nvGrpSpPr>
        <p:grpSpPr>
          <a:xfrm>
            <a:off x="6395651" y="3151183"/>
            <a:ext cx="2170547" cy="3352800"/>
            <a:chOff x="7033921" y="2859954"/>
            <a:chExt cx="2170547" cy="3352800"/>
          </a:xfrm>
        </p:grpSpPr>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8105" t="23091" r="50094" b="17317"/>
            <a:stretch/>
          </p:blipFill>
          <p:spPr>
            <a:xfrm>
              <a:off x="7033921" y="2859954"/>
              <a:ext cx="2170547" cy="3352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8667" y="3895312"/>
              <a:ext cx="212229" cy="222926"/>
            </a:xfrm>
            <a:prstGeom prst="rect">
              <a:avLst/>
            </a:prstGeom>
          </p:spPr>
        </p:pic>
      </p:grpSp>
    </p:spTree>
    <p:extLst>
      <p:ext uri="{BB962C8B-B14F-4D97-AF65-F5344CB8AC3E}">
        <p14:creationId xmlns:p14="http://schemas.microsoft.com/office/powerpoint/2010/main" val="6188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Sensitive Protection Responses</a:t>
            </a:r>
          </a:p>
        </p:txBody>
      </p:sp>
      <p:sp>
        <p:nvSpPr>
          <p:cNvPr id="3" name="Content Placeholder 2"/>
          <p:cNvSpPr>
            <a:spLocks noGrp="1"/>
          </p:cNvSpPr>
          <p:nvPr>
            <p:ph idx="1"/>
          </p:nvPr>
        </p:nvSpPr>
        <p:spPr>
          <a:xfrm>
            <a:off x="0" y="1166018"/>
            <a:ext cx="10972800" cy="4525963"/>
          </a:xfrm>
        </p:spPr>
        <p:txBody>
          <a:bodyPr>
            <a:normAutofit fontScale="70000" lnSpcReduction="20000"/>
          </a:bodyPr>
          <a:lstStyle/>
          <a:p>
            <a:r>
              <a:rPr lang="en-US" sz="2400" dirty="0"/>
              <a:t>In the Venezuela situation, interagency efforts on promoting access to antiretroviral treatment for refugees living with HIV, regardless of their migratory status.</a:t>
            </a:r>
          </a:p>
          <a:p>
            <a:endParaRPr lang="en-US" sz="2400" dirty="0"/>
          </a:p>
          <a:p>
            <a:r>
              <a:rPr lang="en-US" sz="2400" dirty="0"/>
              <a:t>Across the region, UNHCR is providing technical support to national NGOs working in regional network (RSSN) to support people with HIV to safely contact clinics, hospitals, shelters and other organizations providing humanitarian assistance.</a:t>
            </a:r>
          </a:p>
          <a:p>
            <a:endParaRPr lang="en-US" sz="2400" dirty="0"/>
          </a:p>
          <a:p>
            <a:r>
              <a:rPr lang="en-US" sz="2400" dirty="0"/>
              <a:t>In NCA, UNHCR and its partners have develop an identification and referral system for people with specific needs.</a:t>
            </a:r>
          </a:p>
          <a:p>
            <a:endParaRPr lang="en-US" sz="2400" dirty="0"/>
          </a:p>
          <a:p>
            <a:r>
              <a:rPr lang="en-US" sz="2400" dirty="0"/>
              <a:t>In all Honduras and Mexico UNHCR has programs to prevent, respond and mitigate sexual violence and assistance to survivors, supporting SGBV mechanisms and services with communities, government and non-government actors.</a:t>
            </a:r>
          </a:p>
          <a:p>
            <a:endParaRPr lang="en-US" sz="2400" dirty="0"/>
          </a:p>
          <a:p>
            <a:r>
              <a:rPr lang="en-US" sz="2400" dirty="0"/>
              <a:t>AGD sensitive Protection Monitoring with essential health care referral system is in place in Panama and Guatemala.</a:t>
            </a:r>
          </a:p>
          <a:p>
            <a:endParaRPr lang="en-US" sz="2400" dirty="0"/>
          </a:p>
          <a:p>
            <a:r>
              <a:rPr lang="en-US" sz="2400" dirty="0"/>
              <a:t>Strategies to ensure protection and health access to LGBTI population have been strengthen in El Salvador.</a:t>
            </a:r>
          </a:p>
          <a:p>
            <a:endParaRPr lang="en-US" sz="2400" dirty="0"/>
          </a:p>
        </p:txBody>
      </p:sp>
    </p:spTree>
    <p:extLst>
      <p:ext uri="{BB962C8B-B14F-4D97-AF65-F5344CB8AC3E}">
        <p14:creationId xmlns:p14="http://schemas.microsoft.com/office/powerpoint/2010/main" val="2038022172"/>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18051</TotalTime>
  <Words>655</Words>
  <Application>Microsoft Office PowerPoint</Application>
  <PresentationFormat>Panorámica</PresentationFormat>
  <Paragraphs>75</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Courier New</vt:lpstr>
      <vt:lpstr>Franklin Gothic Book</vt:lpstr>
      <vt:lpstr>Raleway</vt:lpstr>
      <vt:lpstr>Wingdings</vt:lpstr>
      <vt:lpstr>AIDS 2016_Template</vt:lpstr>
      <vt:lpstr>Presentación de PowerPoint</vt:lpstr>
      <vt:lpstr>HIV forced displacement and do no harm imperative</vt:lpstr>
      <vt:lpstr>2018 Global Trends</vt:lpstr>
      <vt:lpstr>Regional Context</vt:lpstr>
      <vt:lpstr>Risk Factors: HIV and forced displacement</vt:lpstr>
      <vt:lpstr>Meet Mario.</vt:lpstr>
      <vt:lpstr>Regional Protection Environment </vt:lpstr>
      <vt:lpstr>Regional Protection Environment </vt:lpstr>
      <vt:lpstr>HIV Sensitive Protection Responses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DARIO CUEDO</cp:lastModifiedBy>
  <cp:revision>56</cp:revision>
  <cp:lastPrinted>2017-01-16T15:31:13Z</cp:lastPrinted>
  <dcterms:created xsi:type="dcterms:W3CDTF">2017-01-13T09:09:35Z</dcterms:created>
  <dcterms:modified xsi:type="dcterms:W3CDTF">2019-07-23T23:02:37Z</dcterms:modified>
</cp:coreProperties>
</file>